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AE3C"/>
    <a:srgbClr val="2788C5"/>
    <a:srgbClr val="273490"/>
    <a:srgbClr val="112E4C"/>
    <a:srgbClr val="605AD6"/>
    <a:srgbClr val="547BFE"/>
    <a:srgbClr val="587384"/>
    <a:srgbClr val="F07877"/>
    <a:srgbClr val="006F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2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9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07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09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30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54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30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3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66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3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96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76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641" y="669897"/>
            <a:ext cx="2717359" cy="2898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8054" y="2331876"/>
            <a:ext cx="641073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КАФЕДРА  </a:t>
            </a:r>
          </a:p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ПЕДАГОГІКИ  ВИЩОЇ ШКОЛИ</a:t>
            </a:r>
            <a:endParaRPr lang="en-US" sz="3600" b="1" dirty="0" smtClean="0">
              <a:solidFill>
                <a:srgbClr val="002060"/>
              </a:solidFill>
              <a:latin typeface="Monotype Corsiva" pitchFamily="66" charset="0"/>
              <a:ea typeface="Segoe UI Symbol" pitchFamily="34" charset="0"/>
            </a:endParaRPr>
          </a:p>
          <a:p>
            <a:pPr algn="ctr"/>
            <a:endParaRPr lang="en-US" sz="1400" b="1" dirty="0" smtClean="0">
              <a:solidFill>
                <a:srgbClr val="002060"/>
              </a:solidFill>
              <a:latin typeface="Monotype Corsiva" pitchFamily="66" charset="0"/>
              <a:ea typeface="Segoe UI Symbol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ДИСЦИПЛІНА </a:t>
            </a:r>
          </a:p>
          <a:p>
            <a:pPr algn="ctr"/>
            <a:r>
              <a:rPr lang="ru-RU" sz="3600" b="1" dirty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„ІСТОРІЯ РОЗВИТКУ ТЕОРІЇ ТА </a:t>
            </a: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ПРАКТИКИ ТЬЮТОРСТВА”</a:t>
            </a:r>
            <a:endParaRPr lang="ru-RU" sz="3600" b="1" dirty="0">
              <a:solidFill>
                <a:srgbClr val="002060"/>
              </a:solidFill>
              <a:latin typeface="Monotype Corsiva" pitchFamily="66" charset="0"/>
              <a:ea typeface="Segoe UI Symbo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23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685" y="954157"/>
            <a:ext cx="7269480" cy="98755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Дисципліна </a:t>
            </a:r>
            <a:b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Історія розвитку теорії та практики тьюторства</a:t>
            </a:r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2014538" y="2057400"/>
            <a:ext cx="5068887" cy="530225"/>
            <a:chOff x="1269" y="1296"/>
            <a:chExt cx="3193" cy="334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gray">
            <a:xfrm>
              <a:off x="1422" y="1296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gray">
            <a:xfrm>
              <a:off x="1525" y="1342"/>
              <a:ext cx="263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7" name="Group 55"/>
            <p:cNvGrpSpPr>
              <a:grpSpLocks/>
            </p:cNvGrpSpPr>
            <p:nvPr/>
          </p:nvGrpSpPr>
          <p:grpSpPr bwMode="auto">
            <a:xfrm>
              <a:off x="1269" y="1324"/>
              <a:ext cx="266" cy="298"/>
              <a:chOff x="1415" y="1276"/>
              <a:chExt cx="266" cy="298"/>
            </a:xfrm>
          </p:grpSpPr>
          <p:grpSp>
            <p:nvGrpSpPr>
              <p:cNvPr id="8" name="Group 56"/>
              <p:cNvGrpSpPr>
                <a:grpSpLocks/>
              </p:cNvGrpSpPr>
              <p:nvPr/>
            </p:nvGrpSpPr>
            <p:grpSpPr bwMode="auto">
              <a:xfrm>
                <a:off x="1415" y="1276"/>
                <a:ext cx="266" cy="298"/>
                <a:chOff x="1415" y="1276"/>
                <a:chExt cx="266" cy="298"/>
              </a:xfrm>
            </p:grpSpPr>
            <p:pic>
              <p:nvPicPr>
                <p:cNvPr id="10" name="Picture 5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1" name="Oval 5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rgbClr val="FF990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" name="Oval 5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>
                        <a:gamma/>
                        <a:shade val="63529"/>
                        <a:invGamma/>
                      </a:srgbClr>
                    </a:gs>
                    <a:gs pos="100000">
                      <a:srgbClr val="FF990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13" name="Picture 6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9" name="Text Box 61"/>
              <p:cNvSpPr txBox="1">
                <a:spLocks noChangeArrowheads="1"/>
              </p:cNvSpPr>
              <p:nvPr/>
            </p:nvSpPr>
            <p:spPr bwMode="gray">
              <a:xfrm>
                <a:off x="1441" y="12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14" name="Group 93"/>
          <p:cNvGrpSpPr>
            <a:grpSpLocks/>
          </p:cNvGrpSpPr>
          <p:nvPr/>
        </p:nvGrpSpPr>
        <p:grpSpPr bwMode="auto">
          <a:xfrm>
            <a:off x="2012950" y="2819400"/>
            <a:ext cx="5070475" cy="549275"/>
            <a:chOff x="1268" y="1776"/>
            <a:chExt cx="3194" cy="346"/>
          </a:xfrm>
        </p:grpSpPr>
        <p:sp>
          <p:nvSpPr>
            <p:cNvPr id="15" name="AutoShape 13"/>
            <p:cNvSpPr>
              <a:spLocks noChangeArrowheads="1"/>
            </p:cNvSpPr>
            <p:nvPr/>
          </p:nvSpPr>
          <p:spPr bwMode="gray">
            <a:xfrm>
              <a:off x="1422" y="1776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gray">
            <a:xfrm>
              <a:off x="1525" y="1824"/>
              <a:ext cx="263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17" name="Group 62"/>
            <p:cNvGrpSpPr>
              <a:grpSpLocks/>
            </p:cNvGrpSpPr>
            <p:nvPr/>
          </p:nvGrpSpPr>
          <p:grpSpPr bwMode="auto">
            <a:xfrm>
              <a:off x="1268" y="1824"/>
              <a:ext cx="266" cy="298"/>
              <a:chOff x="1414" y="1776"/>
              <a:chExt cx="266" cy="298"/>
            </a:xfrm>
          </p:grpSpPr>
          <p:grpSp>
            <p:nvGrpSpPr>
              <p:cNvPr id="18" name="Group 63"/>
              <p:cNvGrpSpPr>
                <a:grpSpLocks/>
              </p:cNvGrpSpPr>
              <p:nvPr/>
            </p:nvGrpSpPr>
            <p:grpSpPr bwMode="auto">
              <a:xfrm>
                <a:off x="1414" y="1776"/>
                <a:ext cx="266" cy="298"/>
                <a:chOff x="1415" y="1276"/>
                <a:chExt cx="266" cy="298"/>
              </a:xfrm>
            </p:grpSpPr>
            <p:pic>
              <p:nvPicPr>
                <p:cNvPr id="20" name="Picture 64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1" name="Oval 65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/>
                    </a:gs>
                    <a:gs pos="100000">
                      <a:srgbClr val="FCF71A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2" name="Oval 66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>
                        <a:gamma/>
                        <a:shade val="63529"/>
                        <a:invGamma/>
                      </a:srgbClr>
                    </a:gs>
                    <a:gs pos="100000">
                      <a:srgbClr val="FCF71A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23" name="Picture 67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9" name="Text Box 68"/>
              <p:cNvSpPr txBox="1">
                <a:spLocks noChangeArrowheads="1"/>
              </p:cNvSpPr>
              <p:nvPr/>
            </p:nvSpPr>
            <p:spPr bwMode="gray">
              <a:xfrm>
                <a:off x="1440" y="17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24" name="Group 94"/>
          <p:cNvGrpSpPr>
            <a:grpSpLocks/>
          </p:cNvGrpSpPr>
          <p:nvPr/>
        </p:nvGrpSpPr>
        <p:grpSpPr bwMode="auto">
          <a:xfrm>
            <a:off x="2016125" y="3567113"/>
            <a:ext cx="5067300" cy="547687"/>
            <a:chOff x="1270" y="2247"/>
            <a:chExt cx="3192" cy="345"/>
          </a:xfrm>
        </p:grpSpPr>
        <p:sp>
          <p:nvSpPr>
            <p:cNvPr id="25" name="AutoShape 23"/>
            <p:cNvSpPr>
              <a:spLocks noChangeArrowheads="1"/>
            </p:cNvSpPr>
            <p:nvPr/>
          </p:nvSpPr>
          <p:spPr bwMode="gray">
            <a:xfrm>
              <a:off x="1422" y="2247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" name="Text Box 31"/>
            <p:cNvSpPr txBox="1">
              <a:spLocks noChangeArrowheads="1"/>
            </p:cNvSpPr>
            <p:nvPr/>
          </p:nvSpPr>
          <p:spPr bwMode="gray">
            <a:xfrm>
              <a:off x="1525" y="2295"/>
              <a:ext cx="263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27" name="Group 69"/>
            <p:cNvGrpSpPr>
              <a:grpSpLocks/>
            </p:cNvGrpSpPr>
            <p:nvPr/>
          </p:nvGrpSpPr>
          <p:grpSpPr bwMode="auto">
            <a:xfrm>
              <a:off x="1270" y="2294"/>
              <a:ext cx="266" cy="298"/>
              <a:chOff x="1416" y="2246"/>
              <a:chExt cx="266" cy="298"/>
            </a:xfrm>
          </p:grpSpPr>
          <p:sp>
            <p:nvSpPr>
              <p:cNvPr id="28" name="Text Box 70"/>
              <p:cNvSpPr txBox="1">
                <a:spLocks noChangeArrowheads="1"/>
              </p:cNvSpPr>
              <p:nvPr/>
            </p:nvSpPr>
            <p:spPr bwMode="gray">
              <a:xfrm>
                <a:off x="1435" y="226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3</a:t>
                </a:r>
              </a:p>
            </p:txBody>
          </p:sp>
          <p:grpSp>
            <p:nvGrpSpPr>
              <p:cNvPr id="29" name="Group 71"/>
              <p:cNvGrpSpPr>
                <a:grpSpLocks/>
              </p:cNvGrpSpPr>
              <p:nvPr/>
            </p:nvGrpSpPr>
            <p:grpSpPr bwMode="auto">
              <a:xfrm>
                <a:off x="1416" y="2246"/>
                <a:ext cx="266" cy="298"/>
                <a:chOff x="1415" y="1276"/>
                <a:chExt cx="266" cy="298"/>
              </a:xfrm>
            </p:grpSpPr>
            <p:pic>
              <p:nvPicPr>
                <p:cNvPr id="31" name="Picture 72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2" name="Oval 73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/>
                    </a:gs>
                    <a:gs pos="100000">
                      <a:srgbClr val="10E47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3" name="Oval 74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>
                        <a:gamma/>
                        <a:shade val="63529"/>
                        <a:invGamma/>
                      </a:srgbClr>
                    </a:gs>
                    <a:gs pos="100000">
                      <a:srgbClr val="10E47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34" name="Picture 75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30" name="Text Box 76"/>
              <p:cNvSpPr txBox="1">
                <a:spLocks noChangeArrowheads="1"/>
              </p:cNvSpPr>
              <p:nvPr/>
            </p:nvSpPr>
            <p:spPr bwMode="gray">
              <a:xfrm>
                <a:off x="1442" y="226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35" name="Group 95"/>
          <p:cNvGrpSpPr>
            <a:grpSpLocks/>
          </p:cNvGrpSpPr>
          <p:nvPr/>
        </p:nvGrpSpPr>
        <p:grpSpPr bwMode="auto">
          <a:xfrm>
            <a:off x="2052707" y="4339052"/>
            <a:ext cx="5070475" cy="547687"/>
            <a:chOff x="1268" y="2727"/>
            <a:chExt cx="3194" cy="345"/>
          </a:xfrm>
        </p:grpSpPr>
        <p:sp>
          <p:nvSpPr>
            <p:cNvPr id="36" name="AutoShape 33"/>
            <p:cNvSpPr>
              <a:spLocks noChangeArrowheads="1"/>
            </p:cNvSpPr>
            <p:nvPr/>
          </p:nvSpPr>
          <p:spPr bwMode="gray">
            <a:xfrm>
              <a:off x="1422" y="2727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7" name="Text Box 41"/>
            <p:cNvSpPr txBox="1">
              <a:spLocks noChangeArrowheads="1"/>
            </p:cNvSpPr>
            <p:nvPr/>
          </p:nvSpPr>
          <p:spPr bwMode="gray">
            <a:xfrm>
              <a:off x="1525" y="2775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38" name="Group 77"/>
            <p:cNvGrpSpPr>
              <a:grpSpLocks/>
            </p:cNvGrpSpPr>
            <p:nvPr/>
          </p:nvGrpSpPr>
          <p:grpSpPr bwMode="auto">
            <a:xfrm>
              <a:off x="1268" y="2774"/>
              <a:ext cx="266" cy="298"/>
              <a:chOff x="1414" y="2726"/>
              <a:chExt cx="266" cy="298"/>
            </a:xfrm>
          </p:grpSpPr>
          <p:sp>
            <p:nvSpPr>
              <p:cNvPr id="39" name="Text Box 78"/>
              <p:cNvSpPr txBox="1">
                <a:spLocks noChangeArrowheads="1"/>
              </p:cNvSpPr>
              <p:nvPr/>
            </p:nvSpPr>
            <p:spPr bwMode="gray">
              <a:xfrm>
                <a:off x="1435" y="274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4</a:t>
                </a:r>
              </a:p>
            </p:txBody>
          </p:sp>
          <p:grpSp>
            <p:nvGrpSpPr>
              <p:cNvPr id="40" name="Group 79"/>
              <p:cNvGrpSpPr>
                <a:grpSpLocks/>
              </p:cNvGrpSpPr>
              <p:nvPr/>
            </p:nvGrpSpPr>
            <p:grpSpPr bwMode="auto">
              <a:xfrm>
                <a:off x="1414" y="2726"/>
                <a:ext cx="266" cy="298"/>
                <a:chOff x="1415" y="1276"/>
                <a:chExt cx="266" cy="298"/>
              </a:xfrm>
            </p:grpSpPr>
            <p:pic>
              <p:nvPicPr>
                <p:cNvPr id="42" name="Picture 80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3" name="Oval 81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/>
                    </a:gs>
                    <a:gs pos="100000">
                      <a:srgbClr val="CA55F9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4" name="Oval 82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>
                        <a:gamma/>
                        <a:shade val="63529"/>
                        <a:invGamma/>
                      </a:srgbClr>
                    </a:gs>
                    <a:gs pos="100000">
                      <a:srgbClr val="CA55F9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45" name="Picture 83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41" name="Text Box 84"/>
              <p:cNvSpPr txBox="1">
                <a:spLocks noChangeArrowheads="1"/>
              </p:cNvSpPr>
              <p:nvPr/>
            </p:nvSpPr>
            <p:spPr bwMode="gray">
              <a:xfrm>
                <a:off x="1440" y="274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46" name="Group 96"/>
          <p:cNvGrpSpPr>
            <a:grpSpLocks/>
          </p:cNvGrpSpPr>
          <p:nvPr/>
        </p:nvGrpSpPr>
        <p:grpSpPr bwMode="auto">
          <a:xfrm>
            <a:off x="2063820" y="5103018"/>
            <a:ext cx="5064125" cy="547687"/>
            <a:chOff x="1268" y="3207"/>
            <a:chExt cx="3190" cy="345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8" name="Text Box 52"/>
            <p:cNvSpPr txBox="1">
              <a:spLocks noChangeArrowheads="1"/>
            </p:cNvSpPr>
            <p:nvPr/>
          </p:nvSpPr>
          <p:spPr bwMode="gray">
            <a:xfrm>
              <a:off x="1521" y="3255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49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50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52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53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4D98E3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4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>
                        <a:gamma/>
                        <a:shade val="63529"/>
                        <a:invGamma/>
                      </a:srgbClr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55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51" name="Text Box 91"/>
              <p:cNvSpPr txBox="1">
                <a:spLocks noChangeArrowheads="1"/>
              </p:cNvSpPr>
              <p:nvPr/>
            </p:nvSpPr>
            <p:spPr bwMode="gray">
              <a:xfrm>
                <a:off x="1440" y="322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5</a:t>
                </a:r>
              </a:p>
            </p:txBody>
          </p:sp>
        </p:grpSp>
      </p:grpSp>
      <p:sp>
        <p:nvSpPr>
          <p:cNvPr id="56" name="Прямоугольник 55"/>
          <p:cNvSpPr/>
          <p:nvPr/>
        </p:nvSpPr>
        <p:spPr>
          <a:xfrm>
            <a:off x="2880734" y="2019822"/>
            <a:ext cx="32589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факультет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гуманітарної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та економічної освіти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372678" y="2793349"/>
            <a:ext cx="23037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кафедра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педагогіки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вищої школи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130407" y="3552001"/>
            <a:ext cx="28357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спеціальність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011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Освітні, педагогічні науки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452654" y="4271059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освітньо-професійна програма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Педагогіка вищої школи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499478" y="5008824"/>
            <a:ext cx="22292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рівень вищої освіти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другий (магістерський)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47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782" y="1908312"/>
            <a:ext cx="8806069" cy="4444780"/>
          </a:xfrm>
        </p:spPr>
        <p:txBody>
          <a:bodyPr>
            <a:normAutofit fontScale="90000"/>
          </a:bodyPr>
          <a:lstStyle/>
          <a:p>
            <a:r>
              <a:rPr lang="uk-UA" sz="2700" i="1" dirty="0" smtClean="0">
                <a:latin typeface="Times New Roman" pitchFamily="18" charset="0"/>
                <a:cs typeface="Times New Roman" pitchFamily="18" charset="0"/>
              </a:rPr>
              <a:t>Викладачі: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Саяпіна Світлана Анатоліївна – доктор педагогічних наук, доцент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alt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Гарань </a:t>
            </a:r>
            <a:r>
              <a:rPr lang="uk-UA" alt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Наталія Станіславівна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кандидат педагогічних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наук</a:t>
            </a:r>
            <a:br>
              <a:rPr lang="uk-UA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uk-UA" sz="2700" i="1" dirty="0" err="1" smtClean="0">
                <a:latin typeface="Times New Roman" pitchFamily="18" charset="0"/>
                <a:cs typeface="Times New Roman" pitchFamily="18" charset="0"/>
              </a:rPr>
              <a:t>профайл</a:t>
            </a:r>
            <a:r>
              <a:rPr lang="uk-UA" sz="2700" i="1" dirty="0" smtClean="0">
                <a:latin typeface="Times New Roman" pitchFamily="18" charset="0"/>
                <a:cs typeface="Times New Roman" pitchFamily="18" charset="0"/>
              </a:rPr>
              <a:t> викладачів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2700" dirty="0">
                <a:latin typeface="Times New Roman" pitchFamily="18" charset="0"/>
                <a:cs typeface="Times New Roman" pitchFamily="18" charset="0"/>
              </a:rPr>
              <a:t>http://www.slavdpu.dn.ua/index.php/kafedra-pedahohiky-vyshchoi-shkoly/sklad-kafedri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uk-UA" sz="2700" i="1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−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svetlana.sayapina65@gmail.com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garan_nat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@i.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ua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uk-UA" sz="2700" i="1" dirty="0">
                <a:latin typeface="Times New Roman" pitchFamily="18" charset="0"/>
                <a:cs typeface="Times New Roman" pitchFamily="18" charset="0"/>
              </a:rPr>
              <a:t>сторінка курсу в Moodle</a:t>
            </a: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alt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ddpu.edu.ua:9090/moodle/course/view.php?id=1166</a:t>
            </a:r>
            <a:r>
              <a:rPr lang="uk-UA" alt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uk-UA" sz="2700" i="1" dirty="0">
                <a:latin typeface="Times New Roman" pitchFamily="18" charset="0"/>
                <a:cs typeface="Times New Roman" pitchFamily="18" charset="0"/>
              </a:rPr>
              <a:t>розклад консультацій:</a:t>
            </a: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вівторок з 11.00 </a:t>
            </a: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12.00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solidFill>
                <a:srgbClr val="E3AE3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57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469" y="1789043"/>
            <a:ext cx="8396577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Анотація до дисципліни:</a:t>
            </a:r>
            <a:r>
              <a:rPr lang="uk-UA" sz="2400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i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1000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u="sng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Об’єкт вивчення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− </a:t>
            </a:r>
            <a:r>
              <a:rPr lang="uk-UA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розвитку теорії та практики тьюторства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системі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освіти.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Предмет вивчення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−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історія виникнення та розвитку тьюторства в провідних країнах світу; основні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тьютора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програмах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п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ередумови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та основні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етапи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становлення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тьюторства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Україні.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Форма контролю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− залік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8227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662" y="1504903"/>
            <a:ext cx="856355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7188" algn="just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вивчення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дисципліни: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ознайомлення здобувачів з історією розвитку теорії та практики тьюторства, актуалізації історичного досвіду тьюторингу в сучасних умовах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як ресурсу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модернізації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системи освіти України; теоретичними та практичними аспектами тьюторського супроводу в освітніх закладах провідних країн світу; особливостями 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ьюторського супроводу як фактору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забезпечення якості освіти в умовах реалізації Болонських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реформ;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поглиблення знань із сучасної теорії та практики організації тьюторського супроводу.</a:t>
            </a:r>
          </a:p>
          <a:p>
            <a:pPr indent="357188" algn="just"/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indent="357188" algn="just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Основні завдання: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компетентності, які будуть сформовані у здобувачів за результатами вивчення: </a:t>
            </a:r>
          </a:p>
          <a:p>
            <a:pPr algn="just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загальні: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ЗК 3. Здатність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вчитися і оволодівати сучасними знаннями.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ЗК 4. Здатність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до пошуку, оброблення та аналізу інформації з різних джерел.</a:t>
            </a:r>
          </a:p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фахові: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ФК 1. Здатність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виявляти потенційні зв’язки освітньої теорії, освітньої політики та практики.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ФК 3. Обізнаність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 різними контекстами, у яких може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відбуватися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ФК 5. Розуміння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цілей і особливостей освітніх систем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77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6490" y="1693375"/>
            <a:ext cx="860331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Очікувані результати навчання:</a:t>
            </a:r>
          </a:p>
          <a:p>
            <a:pPr marL="715963" indent="-715963">
              <a:lnSpc>
                <a:spcPct val="150000"/>
              </a:lnSpc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ПРН 1.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Здійснювати пошук, опрацювання та аналіз професійно-важливих знань із різних джерел із використанням сучасних інформаційно-комунікаційних технологій.</a:t>
            </a:r>
          </a:p>
          <a:p>
            <a:pPr marL="715963" indent="-715963">
              <a:lnSpc>
                <a:spcPct val="150000"/>
              </a:lnSpc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ПРН 3.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Узагальнювати емпіричні дані та формулювати висновки.</a:t>
            </a:r>
          </a:p>
          <a:p>
            <a:pPr marL="715963" indent="-715963">
              <a:lnSpc>
                <a:spcPct val="150000"/>
              </a:lnSpc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ПРН 9.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Здійснювати аналітичний пошук наукової інформації та оцінювати її за критеріями доцільності та достовірності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40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0689" y="1804946"/>
            <a:ext cx="8022867" cy="4362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Інформаційний обсяг навчальної дисципліни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endParaRPr lang="ru-RU" sz="500" u="sng" dirty="0">
              <a:latin typeface="Times New Roman" pitchFamily="18" charset="0"/>
              <a:cs typeface="Times New Roman" pitchFamily="18" charset="0"/>
            </a:endParaRPr>
          </a:p>
          <a:p>
            <a:pPr marL="268288" indent="-268288">
              <a:lnSpc>
                <a:spcPct val="150000"/>
              </a:lnSpc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1. Тьюторство як ресурс оновлення освітнього процесу в ході вирішення завдань модернізації освіти.</a:t>
            </a:r>
          </a:p>
          <a:p>
            <a:pPr lvl="0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 Історіографія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проблеми розвитку теорії та практики тьюторства.</a:t>
            </a:r>
          </a:p>
          <a:p>
            <a:pPr lvl="0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Тьюторська діяльність у зарубіжних країнах.</a:t>
            </a:r>
          </a:p>
          <a:p>
            <a:pPr lvl="0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Тьюторство в Англії.</a:t>
            </a:r>
          </a:p>
          <a:p>
            <a:pPr lvl="0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Тьюторство у Польщі.</a:t>
            </a:r>
          </a:p>
          <a:p>
            <a:pPr lvl="0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Феномен тьюторства в США.</a:t>
            </a:r>
          </a:p>
          <a:p>
            <a:pPr lvl="0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Становлення та розвиток тьюторства в освіті України.</a:t>
            </a:r>
          </a:p>
          <a:p>
            <a:pPr lvl="0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Сучасні моделі тьюторства в країнах світу.</a:t>
            </a:r>
          </a:p>
        </p:txBody>
      </p:sp>
    </p:spTree>
    <p:extLst>
      <p:ext uri="{BB962C8B-B14F-4D97-AF65-F5344CB8AC3E}">
        <p14:creationId xmlns:p14="http://schemas.microsoft.com/office/powerpoint/2010/main" val="241947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</TotalTime>
  <Words>330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Monotype Corsiva</vt:lpstr>
      <vt:lpstr>Segoe UI Symbol</vt:lpstr>
      <vt:lpstr>Times New Roman</vt:lpstr>
      <vt:lpstr>Office Theme</vt:lpstr>
      <vt:lpstr>Презентация PowerPoint</vt:lpstr>
      <vt:lpstr>Дисципліна  „Історія розвитку теорії та практики тьюторства”</vt:lpstr>
      <vt:lpstr>Викладачі:  Саяпіна Світлана Анатоліївна – доктор педагогічних наук, доцент Гарань Наталія Станіславівна − кандидат педагогічних наук  профайл викладачів: http://www.slavdpu.dn.ua/index.php/kafedra-pedahohiky-vyshchoi-shkoly/sklad-kafedri  e-mail − svetlana.sayapina65@gmail.com, garan_nat@i.ua  сторінка курсу в Moodle: http://ddpu.edu.ua:9090/moodle/course/view.php?id=1166  розклад консультацій: вівторок з 11.00 до 12.00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41</cp:revision>
  <dcterms:created xsi:type="dcterms:W3CDTF">2019-10-28T08:40:00Z</dcterms:created>
  <dcterms:modified xsi:type="dcterms:W3CDTF">2021-01-26T11:01:18Z</dcterms:modified>
</cp:coreProperties>
</file>